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56" r:id="rId6"/>
    <p:sldId id="257" r:id="rId7"/>
    <p:sldId id="258" r:id="rId8"/>
    <p:sldId id="259" r:id="rId9"/>
    <p:sldId id="260" r:id="rId10"/>
    <p:sldId id="280" r:id="rId11"/>
    <p:sldId id="281" r:id="rId12"/>
    <p:sldId id="261" r:id="rId13"/>
    <p:sldId id="273" r:id="rId14"/>
    <p:sldId id="269" r:id="rId15"/>
    <p:sldId id="285" r:id="rId16"/>
    <p:sldId id="264" r:id="rId17"/>
    <p:sldId id="274" r:id="rId18"/>
    <p:sldId id="265" r:id="rId19"/>
    <p:sldId id="275" r:id="rId20"/>
    <p:sldId id="276" r:id="rId21"/>
    <p:sldId id="283" r:id="rId22"/>
    <p:sldId id="266" r:id="rId23"/>
    <p:sldId id="271" r:id="rId24"/>
    <p:sldId id="267" r:id="rId25"/>
    <p:sldId id="268" r:id="rId26"/>
    <p:sldId id="277" r:id="rId27"/>
    <p:sldId id="288" r:id="rId28"/>
    <p:sldId id="279" r:id="rId29"/>
    <p:sldId id="278" r:id="rId30"/>
    <p:sldId id="286" r:id="rId31"/>
    <p:sldId id="282" r:id="rId32"/>
    <p:sldId id="287" r:id="rId33"/>
    <p:sldId id="272" r:id="rId34"/>
    <p:sldId id="284" r:id="rId3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4660"/>
  </p:normalViewPr>
  <p:slideViewPr>
    <p:cSldViewPr snapToGrid="0">
      <p:cViewPr>
        <p:scale>
          <a:sx n="66" d="100"/>
          <a:sy n="66" d="100"/>
        </p:scale>
        <p:origin x="1190" y="4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049E19-C8E7-436C-9CDA-64FA00C20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A5B31EA-F22C-4214-AA4A-83716E889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556A81E-9D04-4841-AB6E-67159BABB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D69399B-FCC8-415C-AECA-7DE4AD8FF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55DAED8-7C47-4EED-A836-CB2F2E9B5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4006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E8C515-6A52-4762-8FD3-EC858DFE1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188B7F8-387C-42C0-A96B-D8E50098F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2AF1BC3-852E-4D25-A81C-9343B3E50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9AC1530-A1D0-4585-B800-4B9F96831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A5364A1-23C7-464C-8B72-51AFC42D7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96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98DBDE7E-8278-475E-9F7D-30FF56E816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F42CE25-A0A4-4947-9C89-D37983484C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9842D0A-24AA-4DF1-8991-0A7DEBB6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FE2B823-8D56-4C3F-8580-48657053F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1DBF163-8ABF-4106-B73D-E4A01F699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9852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7763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963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9759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2435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3183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2089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2542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218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86A3B3-1638-4469-B9BE-3032E0DB7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97A279A-C322-4875-8C0C-C589CC2A5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0B436F0-DA5C-47BE-B92D-446451334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5A8BA46-3858-42CA-9DF5-EB87C1D24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CF1E6C8-FE59-4636-8A10-026C718EE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0500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6261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6106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0020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FA8E6A2-CA55-4F97-BD79-17409D1BD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B864AF9-5B92-482D-8B44-08206C7E5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1660E85-4FD0-4881-A003-8BCE8E676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C928918-F668-489F-9F95-38BBCAE7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6502392-AE5C-41B4-B33F-D30BCC290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5981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75EC0C7-851F-4ACB-82FA-9FA15476E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8DF2ECD-CB53-4FA4-9A87-2F30B407C1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426DDB2-22A8-44B7-8F7D-43E579737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435CC6-8A99-47F3-9757-C6BE22F83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318E136-9001-409C-B596-8419DCF9A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B902433-5664-4275-8CB0-3324F6B31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1611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1B06D7-15F8-44A4-BFDF-626911940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2ACD115-16AB-401D-9F1D-4FC1C7CDE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4B391D0-C6FF-49C5-A4DF-652782046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8F2012DE-3550-4F7D-90EF-06FF0CEC22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C094479-DF4F-488D-B70D-56EA073B4C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A268525-C3FE-4088-8937-BBF355963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0FED790B-C4C6-4AEF-B802-EE9D472E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BBB1EF09-C83E-4D42-BAE5-8BEF6DCA8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4002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6C8BCF9-D1B7-43BD-83CA-E5AB292E1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F3FA68A6-3652-4C18-8C55-431BCE7EC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F05F83C-879B-467A-B68A-EAB0316E1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D9475D1-0181-4B1D-BB86-0EA44B7C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6401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61EED1A3-2ACB-48A5-BF4A-4A024D4D5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847FCAB6-6A38-43ED-8D07-59F66A82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37E5505-C509-49A1-BBC4-B699133D1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5033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A479AA-7DE4-464B-8293-BB2322DA3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D96935-AEF8-46BB-8506-D257DA729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FB94D3D-3E40-4FFB-B6C1-0ACCFABB47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20248C0-6670-42EF-A16A-637DF6C08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8DEEDE7-15BF-4DD9-91D1-D49B711E9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BDDB699-7AD1-4181-B2F7-3B1AC798A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595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62565C-2641-4F13-A1F8-CA00E8329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FEDBE8A7-6F00-4523-96E2-C72F092EFC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7C76AAD-C106-42E9-8C11-7E08B88ED3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EDFF774-8C42-4A2C-A918-4335ADC8C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05511BB-7570-43AF-9A9F-B9D2849BA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8C75CFB-07ED-4164-A068-802F9DA5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82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F208198D-7CDA-4D7F-AFE7-E8124C76C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4F544E3-D00E-453A-9ACD-E6B3CA148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E574355-FF81-40E0-88E0-91B20F96BC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6C9E36F-CA5B-4541-AF76-E7ECC09756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86F7052-F244-4CB0-B879-1423AF5CF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5436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61B9A98-E695-4A28-86DD-5D150A794150}" type="datetimeFigureOut">
              <a:rPr lang="hu-HU" smtClean="0"/>
              <a:t>2026. 09. 02.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5A76531E-AB45-4600-9E3A-BC511C5EFE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4589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elvi.hu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i.uni-obuda.hu/onkoltseges-finanszirozasi-forma-2025-osz/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hyperlink" Target="https://neptun.uni-obuda.hu/tajekoztatok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ptun.uni-obuda.hu/system/files/szamlakeresi-folyamat-kervenyek-leadasanak-segitsegevel-v4.pdf" TargetMode="External"/><Relationship Id="rId7" Type="http://schemas.openxmlformats.org/officeDocument/2006/relationships/image" Target="../media/image17.png"/><Relationship Id="rId2" Type="http://schemas.openxmlformats.org/officeDocument/2006/relationships/hyperlink" Target="https://diakhitel.hu/obudai-egyete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neptun.uni-obuda.hu/szabalyzat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ni-obuda.hu/wp-content/uploads/2020/06/az-obudai-egyetem-tanulmanyi-es-vizsgaszabalyzata-20180205-20180529.pdf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obuda.hu/szabalyzatok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uni-obuda.hu/wp-content/uploads/2020/06/az-obudai-egyetem-fogyatekossaggal-elo-hallgatoi-tanulmanyainak-folytatasahoz-szukseges-eselyegyenloseget-biztosito-feltetelekrol-szolo-szabalyzata-20180430.pdfoldalo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rakoczi.barbara@kvk.uni-obuda.hu" TargetMode="External"/><Relationship Id="rId5" Type="http://schemas.openxmlformats.org/officeDocument/2006/relationships/hyperlink" Target="tel:+36%20(1)%20666-5810" TargetMode="Externa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ualis.uni-obuda.h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kvk.uni-obuda.hu/szakmai-gyakorlat-ismerteto/" TargetMode="External"/><Relationship Id="rId2" Type="http://schemas.openxmlformats.org/officeDocument/2006/relationships/hyperlink" Target="mailto:szakmai_gyakorlat@kvk.uni-obuda.hu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ni-obuda.hu/tajekoztatas-a-nyelvi-kovetelmenyrol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kvk.uni-obuda.hu/tanulmanyi-iroda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kvk.uni-obuda.hu/" TargetMode="External"/><Relationship Id="rId5" Type="http://schemas.openxmlformats.org/officeDocument/2006/relationships/hyperlink" Target="http://www.neptun.uni-obuda.hu/" TargetMode="Externa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mailto:paphazi.viktor@ui-obuda.hu" TargetMode="External"/><Relationship Id="rId7" Type="http://schemas.openxmlformats.org/officeDocument/2006/relationships/hyperlink" Target="tel:+36%20(1)%20666-5864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zilagyi.timea@uni-obuda.hu" TargetMode="External"/><Relationship Id="rId5" Type="http://schemas.openxmlformats.org/officeDocument/2006/relationships/hyperlink" Target="tel:+36%20(1)%20666-5865" TargetMode="External"/><Relationship Id="rId10" Type="http://schemas.openxmlformats.org/officeDocument/2006/relationships/image" Target="../media/image3.png"/><Relationship Id="rId4" Type="http://schemas.openxmlformats.org/officeDocument/2006/relationships/hyperlink" Target="mailto:erdosi.marianna@kvk.uni-obuda.hu" TargetMode="External"/><Relationship Id="rId9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mailto:kiss.anita@uni-obuda.hu" TargetMode="External"/><Relationship Id="rId13" Type="http://schemas.openxmlformats.org/officeDocument/2006/relationships/hyperlink" Target="tel:+36%20(1)%20666%205095" TargetMode="External"/><Relationship Id="rId3" Type="http://schemas.openxmlformats.org/officeDocument/2006/relationships/image" Target="../media/image2.jpeg"/><Relationship Id="rId7" Type="http://schemas.openxmlformats.org/officeDocument/2006/relationships/hyperlink" Target="mailto:pocsai.zsuzsanna@uni-obuda.hu" TargetMode="External"/><Relationship Id="rId12" Type="http://schemas.openxmlformats.org/officeDocument/2006/relationships/hyperlink" Target="mailto:toth.elvira@uni-obuda.h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tel:+36%20(1)%20666-5091" TargetMode="External"/><Relationship Id="rId11" Type="http://schemas.openxmlformats.org/officeDocument/2006/relationships/hyperlink" Target="tel:+36%20(1)%20666%205090" TargetMode="External"/><Relationship Id="rId5" Type="http://schemas.openxmlformats.org/officeDocument/2006/relationships/hyperlink" Target="mailto:caron.zoe@uni-obuda.hu" TargetMode="External"/><Relationship Id="rId10" Type="http://schemas.openxmlformats.org/officeDocument/2006/relationships/hyperlink" Target="mailto:kocsis.edina@uni-obuda.hu" TargetMode="External"/><Relationship Id="rId4" Type="http://schemas.openxmlformats.org/officeDocument/2006/relationships/image" Target="../media/image3.png"/><Relationship Id="rId9" Type="http://schemas.openxmlformats.org/officeDocument/2006/relationships/hyperlink" Target="tel:+36%20(1)%20666%205097" TargetMode="External"/><Relationship Id="rId14" Type="http://schemas.openxmlformats.org/officeDocument/2006/relationships/hyperlink" Target="mailto:vincze.krisztina@uni-obuda.h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kvk.uni-obuda.hu/tanulmanyi-iroda/munkatarsaink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1026" name="Picture 2" descr="Lehet, hogy egy kép erről: 2 ember és , szöveg, amely így szól: „ÜDVÖZÖLJÜK GÓLYÁINKAT! Örülünk, hogy csatlakoztatok az ÓE közösséghez!”">
            <a:extLst>
              <a:ext uri="{FF2B5EF4-FFF2-40B4-BE49-F238E27FC236}">
                <a16:creationId xmlns:a16="http://schemas.microsoft.com/office/drawing/2014/main" id="{60C44BC4-1693-411A-AC48-00529037F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26" y="1229324"/>
            <a:ext cx="10148047" cy="4455627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657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3164" y="1122363"/>
            <a:ext cx="6279777" cy="896295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hu-H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Tanulmányok megkezdése - Tárgyfelvétel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8116" y="2300801"/>
            <a:ext cx="5743576" cy="3434836"/>
          </a:xfrm>
          <a:ln w="5715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571500" indent="-571500" algn="just" defTabSz="900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880000" algn="l"/>
                <a:tab pos="5040000" algn="l"/>
              </a:tabLst>
            </a:pPr>
            <a: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első félévben a hallgatóknak (amennyiben korábban a felsőoktatásban teljesített tárgyaikat nem akkreditáltatták)</a:t>
            </a:r>
            <a:b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teljesítendő tárgyakat, kurzusokat a Tanulmányi Osztály veszi fel.</a:t>
            </a:r>
          </a:p>
          <a:p>
            <a:pPr marL="571500" indent="-571500" algn="just" defTabSz="900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880000" algn="l"/>
                <a:tab pos="5040000" algn="l"/>
              </a:tabLst>
            </a:pPr>
            <a: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Tankörön, órarenden az első félévben változtatni nincs lehetőség.</a:t>
            </a:r>
          </a:p>
          <a:p>
            <a:pPr marL="571500" indent="-571500" algn="just" defTabSz="900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880000" algn="l"/>
                <a:tab pos="5040000" algn="l"/>
              </a:tabLst>
            </a:pPr>
            <a:r>
              <a:rPr lang="hu-HU" alt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Kivétel: </a:t>
            </a:r>
            <a: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Testnevelés tantárgyat mindenkinek magának kell felvennie. </a:t>
            </a:r>
          </a:p>
          <a:p>
            <a:pPr marL="571500" indent="-571500" algn="just" defTabSz="900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880000" algn="l"/>
                <a:tab pos="5040000" algn="l"/>
              </a:tabLst>
            </a:pPr>
            <a: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további félévekben a hallgatók önállóan állítják össze az órarendjüket, és veszik fel a tárgyakat.</a:t>
            </a:r>
          </a:p>
          <a:p>
            <a:pPr marL="571500" indent="-571500" algn="just" defTabSz="900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880000" algn="l"/>
                <a:tab pos="5040000" algn="l"/>
              </a:tabLst>
            </a:pPr>
            <a: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mintatantervet minden esetben figyelni kell.</a:t>
            </a:r>
          </a:p>
          <a:p>
            <a:pPr marL="571500" indent="-571500" algn="just" defTabSz="900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880000" algn="l"/>
                <a:tab pos="5040000" algn="l"/>
              </a:tabLst>
            </a:pPr>
            <a:r>
              <a:rPr lang="hu-HU" altLang="hu-H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Akkreditált, 0. félévvel rendelkező hallgatók maguknak veszik fel a tárgyaikat!</a:t>
            </a:r>
          </a:p>
          <a:p>
            <a:pPr marL="571500" indent="-571500" algn="just" defTabSz="900000">
              <a:lnSpc>
                <a:spcPct val="120000"/>
              </a:lnSpc>
              <a:spcBef>
                <a:spcPts val="2400"/>
              </a:spcBef>
              <a:buFont typeface="Arial" panose="020B0604020202020204" pitchFamily="34" charset="0"/>
              <a:buChar char="•"/>
              <a:tabLst>
                <a:tab pos="2880000" algn="l"/>
                <a:tab pos="5040000" algn="l"/>
              </a:tabLst>
            </a:pPr>
            <a:endParaRPr lang="hu-HU" altLang="hu-H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5122" name="Picture 2" descr="Nem önkínzás a tanulás: felnőttként is lehet játszva művelni">
            <a:extLst>
              <a:ext uri="{FF2B5EF4-FFF2-40B4-BE49-F238E27FC236}">
                <a16:creationId xmlns:a16="http://schemas.microsoft.com/office/drawing/2014/main" id="{362C8672-1FD4-42A9-A566-5E0DAECA7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08" y="2851946"/>
            <a:ext cx="3546560" cy="23325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231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7423" y="1209207"/>
            <a:ext cx="5298141" cy="524716"/>
          </a:xfrm>
          <a:solidFill>
            <a:schemeClr val="accent5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hu-H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Vizsgaidőszak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6800" y="2022546"/>
            <a:ext cx="6759388" cy="3626247"/>
          </a:xfr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2026/267/1-es félévben: </a:t>
            </a:r>
            <a:r>
              <a:rPr lang="hu-HU" alt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2026. december 14. – 2027. február 6.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 félévben egy tárgyból csak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kétszer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lehet vizsgázni, a harmadik vizsgaalkalmat már kérvényezni kell (Dékáni méltányossági kérelemmel vagy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Token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alapú rektori méltányossági kérelemmel).</a:t>
            </a:r>
          </a:p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Csak két vizsgaalkalom ingyenes, utána már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fizetős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(4000 Ft/vizsga) és ezt a hallgatónak saját magának kell kiírnia a Neptun rendszerben.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Pénzügyek – Befizetendő – Új tétel – Ismételt vizsgadíj – Félév/Tárgy kiválasztása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8E9E245-4CAA-47D0-A083-B746A8D0E5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826" y="2469753"/>
            <a:ext cx="3343275" cy="2171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09201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89682"/>
            <a:ext cx="9144000" cy="1345162"/>
          </a:xfrm>
        </p:spPr>
        <p:txBody>
          <a:bodyPr>
            <a:normAutofit fontScale="90000"/>
          </a:bodyPr>
          <a:lstStyle/>
          <a:p>
            <a:br>
              <a:rPr lang="hu-HU" sz="3600" b="1" i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600" b="1" i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600" b="1" i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600" b="1" i="1" cap="small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b="1" i="1" cap="small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Állami ösztöndíjas hallgatók kötelezettségei</a:t>
            </a:r>
            <a:br>
              <a:rPr lang="hu-HU" sz="6000" b="1" i="1" cap="small" dirty="0">
                <a:latin typeface="Calisto MT" panose="02040603050505030304" pitchFamily="18" charset="0"/>
              </a:rPr>
            </a:br>
            <a:endParaRPr lang="hu-HU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86572"/>
            <a:ext cx="9144000" cy="3034952"/>
          </a:xfrm>
          <a:gradFill flip="none" rotWithShape="1">
            <a:gsLst>
              <a:gs pos="0">
                <a:schemeClr val="accent1">
                  <a:lumMod val="75000"/>
                  <a:tint val="66000"/>
                  <a:satMod val="160000"/>
                </a:schemeClr>
              </a:gs>
              <a:gs pos="50000">
                <a:schemeClr val="accent1">
                  <a:lumMod val="7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>
            <a:normAutofit lnSpcReduction="10000"/>
          </a:bodyPr>
          <a:lstStyle/>
          <a:p>
            <a:pPr algn="just" defTabSz="360000">
              <a:spcBef>
                <a:spcPts val="600"/>
              </a:spcBef>
            </a:pPr>
            <a:r>
              <a:rPr lang="hu-HU" alt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magyar állami ösztöndíjas hallgató köteles:</a:t>
            </a:r>
          </a:p>
          <a:p>
            <a:pPr algn="just" defTabSz="360000">
              <a:spcBef>
                <a:spcPts val="600"/>
              </a:spcBef>
            </a:pPr>
            <a:endParaRPr lang="hu-HU" alt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0000" indent="-360000" algn="just" defTabSz="360000">
              <a:spcBef>
                <a:spcPts val="600"/>
              </a:spcBef>
              <a:buFont typeface="Times New Roman" panose="02020603050405020304" pitchFamily="18" charset="0"/>
              <a:buChar char="•"/>
            </a:pPr>
            <a:r>
              <a:rPr lang="hu-HU" alt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képzési idő másfélszeresén belül megszerezni az oklevelet</a:t>
            </a:r>
            <a:br>
              <a:rPr lang="hu-HU" alt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alt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(vagyis 7 féléves képzés esetén legfeljebb 11 félév alatt), </a:t>
            </a:r>
            <a:r>
              <a:rPr lang="hu-HU" alt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</a:p>
          <a:p>
            <a:pPr marL="540000" indent="-360000" algn="just" defTabSz="360000">
              <a:spcBef>
                <a:spcPts val="600"/>
              </a:spcBef>
              <a:buFont typeface="Times New Roman" panose="02020603050405020304" pitchFamily="18" charset="0"/>
              <a:buChar char="•"/>
            </a:pPr>
            <a:r>
              <a:rPr lang="hu-HU" alt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oklevél megszerzését követő 20 éven belül a támogatott idejével megegyező időtartamban hazai munkaviszonyt fenntartani </a:t>
            </a:r>
            <a:r>
              <a:rPr lang="hu-HU" alt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(vagyis ha valaki 7 félévet (3,5 évet) járt állami ösztöndíjas képzésre, akkor a következő 20 éven belül összesen 3,5 évet kell itthon dolgoznia).</a:t>
            </a:r>
          </a:p>
          <a:p>
            <a:pPr marL="540000" indent="-360000" defTabSz="360000">
              <a:spcBef>
                <a:spcPts val="600"/>
              </a:spcBef>
              <a:buFont typeface="Times New Roman" panose="02020603050405020304" pitchFamily="18" charset="0"/>
              <a:buChar char="•"/>
            </a:pPr>
            <a:endParaRPr lang="hu-HU" alt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0000" indent="-360000" defTabSz="360000">
              <a:spcBef>
                <a:spcPts val="600"/>
              </a:spcBef>
              <a:buFont typeface="Times New Roman" panose="02020603050405020304" pitchFamily="18" charset="0"/>
              <a:buChar char="•"/>
            </a:pPr>
            <a:r>
              <a:rPr lang="hu-HU" alt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Részletes leírás a </a:t>
            </a:r>
            <a:r>
              <a:rPr lang="hu-HU" altLang="hu-HU" sz="20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www.felvi.hu</a:t>
            </a:r>
            <a:r>
              <a:rPr lang="hu-HU" alt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oldalon olvasható.</a:t>
            </a:r>
          </a:p>
          <a:p>
            <a:pPr marL="540000" indent="-360000" defTabSz="360000">
              <a:spcBef>
                <a:spcPts val="600"/>
              </a:spcBef>
              <a:buFont typeface="Times New Roman" panose="02020603050405020304" pitchFamily="18" charset="0"/>
              <a:buChar char="•"/>
            </a:pPr>
            <a:endParaRPr lang="hu-HU" altLang="hu-HU" sz="2400" dirty="0">
              <a:latin typeface="Calisto MT" panose="02040603050505030304" pitchFamily="18" charset="0"/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88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10875"/>
            <a:ext cx="9144000" cy="3083860"/>
          </a:xfr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a magyar állami ösztöndíjas hallgató az oklevélszerzési kötelezettségét nem teljesíti, azaz a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képzési idő másfélszeresén belül nem szerez oklevelet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illetve abbahagyja a tanulmányait, akkor az igénybe vett állami ösztöndíj 50%-át vissza kell fizetnie az államnak.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hazai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munkaviszony-fenntartási kötelezettségét nem teljesíti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akkor az igénybe vett állami ösztöndíj 100%-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ának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hazai munkaviszonyban eltöltött napok számának arányában csökkentett összegét vissza kell fizetnie az államnak.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CFE7C68F-C315-4C09-BA4E-3535BF8018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6463" y="1963738"/>
            <a:ext cx="5299075" cy="525462"/>
          </a:xfrm>
        </p:spPr>
        <p:txBody>
          <a:bodyPr>
            <a:normAutofit fontScale="90000"/>
          </a:bodyPr>
          <a:lstStyle/>
          <a:p>
            <a:br>
              <a:rPr lang="hu-HU" sz="3600" b="1" i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600" b="1" i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600" b="1" i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600" b="1" i="1" cap="small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6000" b="1" i="1" cap="small" dirty="0">
                <a:latin typeface="Calisto MT" panose="02040603050505030304" pitchFamily="18" charset="0"/>
              </a:rPr>
            </a:br>
            <a:endParaRPr lang="hu-HU" dirty="0"/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9B7E4C4D-8E91-4157-97FB-03A25601498D}"/>
              </a:ext>
            </a:extLst>
          </p:cNvPr>
          <p:cNvSpPr txBox="1">
            <a:spLocks/>
          </p:cNvSpPr>
          <p:nvPr/>
        </p:nvSpPr>
        <p:spPr>
          <a:xfrm>
            <a:off x="1524000" y="1232852"/>
            <a:ext cx="9144000" cy="13451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hu-HU" sz="3600" b="1" i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600" b="1" i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600" b="1" i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600" b="1" i="1" cap="small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0700" b="1" i="1" cap="small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Állami ösztöndíjas hallgatók kötelezettségei</a:t>
            </a:r>
            <a:br>
              <a:rPr lang="hu-HU" sz="10700" b="1" i="1" cap="small" dirty="0">
                <a:latin typeface="Calisto MT" panose="02040603050505030304" pitchFamily="18" charset="0"/>
              </a:rPr>
            </a:br>
            <a:endParaRPr lang="hu-HU" sz="7100" dirty="0"/>
          </a:p>
        </p:txBody>
      </p:sp>
    </p:spTree>
    <p:extLst>
      <p:ext uri="{BB962C8B-B14F-4D97-AF65-F5344CB8AC3E}">
        <p14:creationId xmlns:p14="http://schemas.microsoft.com/office/powerpoint/2010/main" val="2395635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00B910B3-E7EA-434E-AC35-4C780BAB9D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2976"/>
            <a:ext cx="12192000" cy="6852047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7694" y="1421724"/>
            <a:ext cx="6956612" cy="637128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hu-H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Önköltséges finanszírozás I.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9212" y="2358213"/>
            <a:ext cx="10013576" cy="3468035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hallgató az önköltségi díjat kiegyenlítheti: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Neptun rendszeren keresztül banki (</a:t>
            </a:r>
            <a:r>
              <a:rPr 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gyűjtőszámlás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átutalással,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azonnali </a:t>
            </a:r>
            <a:r>
              <a:rPr 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SimplePay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befizetéssel,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számla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alapján céges finanszírozással,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diákhitel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ből.</a:t>
            </a:r>
          </a:p>
          <a:p>
            <a:pPr algn="just"/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Számlakérés, illetve diákhitel igénylése esetén a Neptun kérvénykezelőn keresztül leadandó az OE-0003-as számú Nyilatkozat költségtérítési díj fizetéséhez nevű kérvény</a:t>
            </a:r>
          </a:p>
          <a:p>
            <a:pPr algn="just"/>
            <a:endParaRPr lang="hu-H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Önköltségi díj fizetéséhez útmutató: 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Önköltséges finanszírozási forma – Tanulmányi iroda</a:t>
            </a:r>
            <a:endParaRPr lang="hu-H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További információk a 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https://neptun.uni-obuda.hu/tajekoztatok</a:t>
            </a:r>
            <a:r>
              <a:rPr 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oldalon találhatók.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72329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6929" y="1434017"/>
            <a:ext cx="5298141" cy="524716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hu-H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Önköltséges finanszírozás II.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8894" y="2476135"/>
            <a:ext cx="6920753" cy="3083860"/>
          </a:xfrm>
          <a:ln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pPr algn="l"/>
            <a:r>
              <a:rPr 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Diákhitel: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Minden félévben frissíteni kell!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Részletes információ: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https://diakhitel.hu/obudai-egyetem/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Leadási határidő: 2026.09.15. (őszi félév), 2027.02.15. (tavaszi félév)</a:t>
            </a:r>
          </a:p>
          <a:p>
            <a:pPr algn="l"/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Számlakérő: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OE-0019-es kérelem leadásával, részletes segédlet a Neptun honlapján (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https://neptun.uni-obuda.hu/system/files/szamlakeresi-folyamat-kervenyek-leadasanak-segitsegevel-v4.pdf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teljes díj kiírása után kell beadni!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5C9F6EDD-807D-44B1-B2A1-4B15282153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1126" y="2874504"/>
            <a:ext cx="3659394" cy="228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23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6929" y="1619373"/>
            <a:ext cx="5298141" cy="524716"/>
          </a:xfr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>
            <a:normAutofit/>
          </a:bodyPr>
          <a:lstStyle/>
          <a:p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Ösztöndíj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0540" y="2776739"/>
            <a:ext cx="6893861" cy="3083860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utaláshoz szükséges, hogy az érintett hallgatónak legyen rögzítve a Neptun rendszerben: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Érvényes állandó lakcíme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Adóazonosító jele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Alapértelmezett bankszámla száma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Aktív hallgatói státuszban legyen</a:t>
            </a:r>
          </a:p>
          <a:p>
            <a:pPr algn="l">
              <a:lnSpc>
                <a:spcPct val="100000"/>
              </a:lnSpc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Ezek hiányában az utalást nem lehet megtenni!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A8EDA40C-47EB-490D-A252-1718A05F6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3575" y="3281144"/>
            <a:ext cx="4055598" cy="207504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67429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6927" y="1415871"/>
            <a:ext cx="5298141" cy="524716"/>
          </a:xfr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Szabályzatok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6681" y="2238857"/>
            <a:ext cx="7458635" cy="3462695"/>
          </a:xfr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hu-H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 Óbudai Egyetem Hallgatói Követelményrendszere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 Óbudai Egyetem fogyatékossággal élő hallgatói tanulmányainak folytatásához szükséges esélyegyenlőséget biztosító feltételekről szóló szabályzata</a:t>
            </a:r>
            <a:endParaRPr lang="hu-H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u-HU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Demonstrátori rendszerről szóló szabályzat</a:t>
            </a:r>
            <a:endParaRPr lang="hu-H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u-HU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Kooperatív képzés szabályzata</a:t>
            </a:r>
            <a:endParaRPr lang="hu-H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u-HU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Diákigazolvány szabályzat</a:t>
            </a:r>
            <a:endParaRPr lang="hu-H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u-HU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Oktatók hallgatói véleményezésének szabályzata</a:t>
            </a:r>
            <a:endParaRPr lang="hu-H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u-HU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Tanulmányi Ügyrend</a:t>
            </a:r>
          </a:p>
          <a:p>
            <a:pPr algn="l"/>
            <a:endParaRPr lang="hu-HU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Megtalálhatóak: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https://neptun.uni-obuda.hu/szabalyzat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51803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0107"/>
            <a:ext cx="9144000" cy="560575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Tanulmányi és Vizsgaszabályzat kiemelt pontjai I.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24574"/>
            <a:ext cx="9144000" cy="3377381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360000" indent="-360000" algn="l" defTabSz="360000">
              <a:spcBef>
                <a:spcPts val="600"/>
              </a:spcBef>
              <a:buFont typeface="Times New Roman" panose="02020603050405020304" pitchFamily="18" charset="0"/>
              <a:buChar char="•"/>
            </a:pPr>
            <a:r>
              <a:rPr lang="hu-HU" alt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Átsorolás</a:t>
            </a:r>
            <a:r>
              <a:rPr lang="hu-HU" alt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60363" algn="just" defTabSz="360000">
              <a:spcBef>
                <a:spcPts val="600"/>
              </a:spcBef>
            </a:pPr>
            <a:r>
              <a:rPr lang="hu-HU" alt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Egyetem </a:t>
            </a:r>
            <a:r>
              <a:rPr lang="hu-HU" altLang="hu-H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köteles önköltséges képzésre átsorolni azt</a:t>
            </a:r>
            <a:r>
              <a:rPr lang="hu-HU" alt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állami ösztöndíjas hallgatót, </a:t>
            </a:r>
            <a:r>
              <a:rPr lang="hu-HU" altLang="hu-H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aki</a:t>
            </a:r>
          </a:p>
          <a:p>
            <a:pPr marL="360363" algn="just" defTabSz="360000">
              <a:spcBef>
                <a:spcPts val="600"/>
              </a:spcBef>
            </a:pPr>
            <a:r>
              <a:rPr lang="hu-HU" alt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egymást követő </a:t>
            </a:r>
            <a:r>
              <a:rPr lang="hu-HU" altLang="hu-H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aktív félév alatt nem teljesít minimum 36 kreditet VAGY nem éri el a 2,75-ös súlyozott tanulmányi átlagot</a:t>
            </a:r>
            <a:r>
              <a:rPr lang="hu-HU" alt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60363" algn="just" defTabSz="360000">
              <a:spcBef>
                <a:spcPts val="600"/>
              </a:spcBef>
            </a:pPr>
            <a:r>
              <a:rPr lang="hu-HU" alt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a felsőoktatásban végzett tanulmányai során az igénybe vehető összesen </a:t>
            </a:r>
            <a:r>
              <a:rPr lang="hu-HU" altLang="hu-H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állami ösztöndíjas félévét elhasználta</a:t>
            </a:r>
            <a:r>
              <a:rPr lang="hu-HU" alt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60363" algn="just" defTabSz="360000">
              <a:spcBef>
                <a:spcPts val="600"/>
              </a:spcBef>
            </a:pPr>
            <a:r>
              <a:rPr lang="hu-HU" alt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az oklevél megszerzéséhez igénybe vehető </a:t>
            </a:r>
            <a:r>
              <a:rPr lang="hu-HU" altLang="hu-H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4+2 félév vagy 7+2 támogatási idejét elhasználta</a:t>
            </a:r>
            <a:r>
              <a:rPr lang="hu-HU" alt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(korábbi KVK-s képzésekkel együtt).</a:t>
            </a:r>
          </a:p>
          <a:p>
            <a:pPr algn="just" defTabSz="360000">
              <a:spcBef>
                <a:spcPts val="1200"/>
              </a:spcBef>
            </a:pPr>
            <a:r>
              <a:rPr lang="hu-HU" altLang="hu-H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altLang="hu-H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altLang="hu-H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megtalálható a </a:t>
            </a:r>
            <a:r>
              <a:rPr lang="hu-HU" altLang="hu-HU" sz="22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https://uni-obuda.hu/wp-content/uploads/2020/06/az-obudai-egyetem-tanulmanyi-es-vizsgaszabalyzata-20180205-20180529.pdf</a:t>
            </a:r>
            <a:r>
              <a:rPr lang="hu-HU" altLang="hu-H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oldalon.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70497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91818"/>
            <a:ext cx="9144000" cy="638968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Tanulmányi és Vizsgaszabályzat kiemelt pontjai II.</a:t>
            </a:r>
            <a:endParaRPr lang="hu-HU" sz="3200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743" y="2427878"/>
            <a:ext cx="7298120" cy="3163872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algn="l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Visszasorolás: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Minden tanév nyarán, ha felszabadulnak állami ösztöndíjas helyek, akkor azon hallgatók, akik önköltségesek és a tanulmányi átlaguk, teljesített kreditük alapján jogosultak rá, ebben az esetben pályázhatnak a megüresedő helyekre.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aktív félév alatt 36 kreditet kell teljesíteni, a tanulmányi átlagnak 2,75 felett kell lennie és fontos, hogy a hallgatónak legyenek még állami félévei!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a hallgató jogosult a visszasorolásra, akkor üzenetben tájékoztatva lesz arról, hogy beadhatja az OE-0036-os kérvényt.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46DF914-C607-4AB9-B8AC-EB858E497C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5090" y="2991619"/>
            <a:ext cx="3780806" cy="20453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4205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em érhető el leírás a fényképhez.">
            <a:extLst>
              <a:ext uri="{FF2B5EF4-FFF2-40B4-BE49-F238E27FC236}">
                <a16:creationId xmlns:a16="http://schemas.microsoft.com/office/drawing/2014/main" id="{29F2698B-97F7-4716-B102-BBFA2B4C0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5145" y="1704294"/>
            <a:ext cx="8301709" cy="1724706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Beiratkozási tájékoztató</a:t>
            </a:r>
            <a:b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2026. szeptember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3156" y="3666958"/>
            <a:ext cx="4125686" cy="980848"/>
          </a:xfrm>
          <a:solidFill>
            <a:schemeClr val="bg1">
              <a:lumMod val="95000"/>
            </a:schemeClr>
          </a:solidFill>
        </p:spPr>
        <p:txBody>
          <a:bodyPr>
            <a:normAutofit fontScale="92500"/>
          </a:bodyPr>
          <a:lstStyle/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Horváth-Pocsai Zsuzsanna</a:t>
            </a:r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pocsai.zsuzsanna@uni-obuda.hu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05527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9279AFAF-5C08-4A3A-AB85-C4DB3EE517B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1504"/>
            <a:ext cx="9144000" cy="650222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Tanulmányi és Vizsgaszabályzat kiemelt pontjai III.</a:t>
            </a:r>
            <a:endParaRPr lang="hu-HU" sz="3200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7459" y="2110867"/>
            <a:ext cx="9377082" cy="4032039"/>
          </a:xfrm>
          <a:solidFill>
            <a:schemeClr val="bg1"/>
          </a:solidFill>
        </p:spPr>
        <p:txBody>
          <a:bodyPr>
            <a:normAutofit fontScale="62500" lnSpcReduction="20000"/>
          </a:bodyPr>
          <a:lstStyle/>
          <a:p>
            <a:pPr marL="180000" indent="-180000" algn="l" defTabSz="360000">
              <a:lnSpc>
                <a:spcPct val="120000"/>
              </a:lnSpc>
              <a:spcBef>
                <a:spcPts val="300"/>
              </a:spcBef>
              <a:buFont typeface="Times New Roman" panose="02020603050405020304" pitchFamily="18" charset="0"/>
              <a:buChar char="•"/>
            </a:pPr>
            <a:r>
              <a:rPr lang="hu-HU" altLang="hu-H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Elbocsátás</a:t>
            </a:r>
            <a:r>
              <a:rPr lang="hu-HU" alt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22900" indent="-342900" algn="l" defTabSz="360000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Egyetem egyoldalúan </a:t>
            </a: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megszünteti annak a hallgatónak a jogviszonyát, aki</a:t>
            </a:r>
          </a:p>
          <a:p>
            <a:pPr marL="522900" indent="-342900" algn="l" defTabSz="360000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beiratkozást követő </a:t>
            </a: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aktív félév elteltével nem teljesíti a </a:t>
            </a: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Kreditelismerési kérelem alapján meghatározott </a:t>
            </a: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különbözeti tárgyakat</a:t>
            </a: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22900" indent="-342900" algn="l" defTabSz="360000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adott tárgyat a 6. tárgyfelvétel alkalmával sem teljesíti</a:t>
            </a: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22900" indent="-342900" algn="l" defTabSz="360000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adott tárgyat a 6. vizsga alkalmával sem teljesíti</a:t>
            </a: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22900" indent="-342900" algn="l" defTabSz="360000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adott tárgyból 6 elégtelen évközi jegyet szerez</a:t>
            </a: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22900" indent="-342900" algn="l" defTabSz="360000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egymást követően 3. alkalommal </a:t>
            </a: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passzív félév után) </a:t>
            </a: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 iratkozik be</a:t>
            </a: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következő félévre;</a:t>
            </a:r>
          </a:p>
          <a:p>
            <a:pPr marL="522900" indent="-342900" algn="l" defTabSz="360000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tanulmányai során </a:t>
            </a: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passzív félévet elhasznál és nem iratkozik be</a:t>
            </a: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következő félévre;</a:t>
            </a:r>
          </a:p>
          <a:p>
            <a:pPr marL="522900" indent="-342900" algn="l" defTabSz="360000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határidőre </a:t>
            </a: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 fizeti be az önköltségi díjakat</a:t>
            </a: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(alapdíj + kreditek utáni díj).</a:t>
            </a:r>
          </a:p>
          <a:p>
            <a:pPr marL="522900" indent="-342900" algn="l" defTabSz="360000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nappali munkarendű hallgató 4 aktív félév alatt nem teljesíti az 55 kreditet, levelező munkarendű hallgató   pedig a 40 kreditet (akkreditált kreditek nem számítanak bele).</a:t>
            </a:r>
          </a:p>
          <a:p>
            <a:pPr algn="ctr" defTabSz="360000">
              <a:spcBef>
                <a:spcPts val="3600"/>
              </a:spcBef>
            </a:pPr>
            <a:r>
              <a:rPr lang="hu-HU" alt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alt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TVSz</a:t>
            </a:r>
            <a:r>
              <a:rPr lang="hu-HU" alt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megtalálható a </a:t>
            </a:r>
            <a:r>
              <a:rPr lang="hu-HU" altLang="hu-HU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https://uni-obuda.hu/szabalyzatok/</a:t>
            </a:r>
            <a:r>
              <a:rPr lang="hu-HU" alt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oldalon.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63886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7842"/>
            <a:ext cx="9144000" cy="524716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hu-H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Fogyatékossággal élő hallgatók kedvezmény igénylése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859" y="2268071"/>
            <a:ext cx="5298141" cy="357020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 algn="just" defTabSz="360000">
              <a:lnSpc>
                <a:spcPct val="120000"/>
              </a:lnSpc>
              <a:spcBef>
                <a:spcPts val="600"/>
              </a:spcBef>
            </a:pP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Óbudai Egyetem fogyatékossággal élő hallgatói tanulmányainak folytatásához szükséges esélyegyenlőséget biztosító feltételekről szóló szabályzata</a:t>
            </a:r>
            <a:endParaRPr lang="hu-HU" altLang="hu-H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0000" indent="-360000" algn="just" defTabSz="360000">
              <a:lnSpc>
                <a:spcPct val="120000"/>
              </a:lnSpc>
              <a:spcBef>
                <a:spcPts val="600"/>
              </a:spcBef>
              <a:buFont typeface="Times New Roman" panose="02020603050405020304" pitchFamily="18" charset="0"/>
              <a:buChar char="•"/>
            </a:pP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sz. melléklete - Kedvezményigénylés:</a:t>
            </a:r>
            <a:b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Szóbeli, írásbeli, egyéni felkészülési idő, idegen nyelv, nyelvvizsga.</a:t>
            </a:r>
          </a:p>
          <a:p>
            <a:pPr marL="540000" indent="-360000" algn="just" defTabSz="360000">
              <a:lnSpc>
                <a:spcPct val="120000"/>
              </a:lnSpc>
              <a:spcBef>
                <a:spcPts val="600"/>
              </a:spcBef>
              <a:buFont typeface="Times New Roman" panose="02020603050405020304" pitchFamily="18" charset="0"/>
              <a:buChar char="•"/>
            </a:pP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sz. melléklete - Tájékoztató és Nyilatkozat:</a:t>
            </a:r>
            <a:b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Egyetem a rászoruló hallgatók igényeihez igazodva olyan kiegészítő támogatást nyújthat, melyek segíthetik a tanulmányokhoz kapcsolódó akadályok leküzdését.</a:t>
            </a:r>
          </a:p>
          <a:p>
            <a:pPr marL="540000" indent="-360000" algn="just" defTabSz="360000">
              <a:lnSpc>
                <a:spcPct val="120000"/>
              </a:lnSpc>
              <a:spcBef>
                <a:spcPts val="600"/>
              </a:spcBef>
              <a:buFont typeface="Times New Roman" panose="02020603050405020304" pitchFamily="18" charset="0"/>
              <a:buChar char="•"/>
            </a:pPr>
            <a:r>
              <a:rPr lang="hu-HU" altLang="hu-H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sz. melléklete - Folyamatleírás:</a:t>
            </a:r>
            <a:b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altLang="hu-H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adható kedvezmények igénylésének eljárásrendje.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80CE770A-1A23-48A6-9336-DF83F85CDF20}"/>
              </a:ext>
            </a:extLst>
          </p:cNvPr>
          <p:cNvSpPr txBox="1"/>
          <p:nvPr/>
        </p:nvSpPr>
        <p:spPr>
          <a:xfrm>
            <a:off x="6096000" y="2268071"/>
            <a:ext cx="5298141" cy="35702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OE-0060 – Fogyatékkal élő hallgatók számára kedvezmény igénylési kérelem </a:t>
            </a:r>
          </a:p>
          <a:p>
            <a:pPr algn="just"/>
            <a:endParaRPr lang="hu-HU" alt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u-HU" alt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 koordinátor: Rákóczi Barbara (</a:t>
            </a:r>
            <a:r>
              <a:rPr lang="hu-HU" sz="1600" b="0" u="none" strike="noStrike" dirty="0">
                <a:solidFill>
                  <a:srgbClr val="1D29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+36 (1) 666-5810</a:t>
            </a:r>
            <a:r>
              <a:rPr lang="hu-HU" sz="1600" b="0" u="none" strike="noStrike" dirty="0">
                <a:solidFill>
                  <a:srgbClr val="1D29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sz="1600" b="0" u="none" strike="noStrike" dirty="0">
                <a:solidFill>
                  <a:srgbClr val="1D29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b="0" u="none" strike="noStrike" dirty="0">
                <a:solidFill>
                  <a:srgbClr val="1D29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rakoczi.barbara@kvk.uni-obuda.hu</a:t>
            </a:r>
            <a:r>
              <a:rPr lang="hu-HU" sz="1600" b="0" u="none" strike="noStrike" dirty="0">
                <a:solidFill>
                  <a:srgbClr val="1D29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alt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u-HU" altLang="hu-H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u-HU" altLang="hu-H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altLang="hu-H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szabályzat megtalálható a </a:t>
            </a:r>
            <a:r>
              <a:rPr lang="hu-HU" altLang="hu-HU" sz="16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https://uni-obuda.hu/wp-content/uploads/2020/06/az-obudai-egyetem-fogyatekossaggal-elo-hallgatoi-tanulmanyainak-folytatasahoz-szukseges-eselyegyenloseget-biztosito-feltetelekrol-szolo-szabalyzata-20180430.pdfoldalon</a:t>
            </a:r>
            <a:r>
              <a:rPr lang="hu-HU" altLang="hu-H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949076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30" y="1231153"/>
            <a:ext cx="5298141" cy="524716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hu-H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Duális képzés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30" y="1864659"/>
            <a:ext cx="5298142" cy="3648635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2500"/>
          </a:bodyPr>
          <a:lstStyle/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Részletes információ megtalálható ezen a honlapon: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https://dualis.uni-obuda.hu/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tanulmányok megkezdésével párhuzamosan elkezdődik a szakmai gyakorlat.</a:t>
            </a:r>
          </a:p>
          <a:p>
            <a:pPr algn="just"/>
            <a:r>
              <a:rPr lang="hu-H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szorgalmi időszakban a hagyományos képzést végző csoporttársaiddal veszel részt a tanórákon.</a:t>
            </a:r>
          </a:p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duális képzésnek köszönhetően már lesz több éves szakmai tapasztalata a hallgatónak.</a:t>
            </a:r>
            <a:endParaRPr lang="hu-H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hu-HU" dirty="0">
              <a:solidFill>
                <a:srgbClr val="6B6B6B"/>
              </a:solidFill>
              <a:latin typeface="Open Sans" panose="020B060603050402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352AB61A-484F-4686-9081-24CECB9513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9152" y="1122363"/>
            <a:ext cx="5378754" cy="448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2541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6929" y="1494791"/>
            <a:ext cx="5298141" cy="52471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u-H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Szakmai gyakorlat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2279349"/>
            <a:ext cx="9144000" cy="3083860"/>
          </a:xfrm>
          <a:ln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pPr algn="just"/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Szükséges dokumentumok: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Befogadó nyilatkozat (gyakorlat megkezdése előtt)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Együttműködési megállapodás (gyakorlat megkezdése előtt)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Igazolás (gyakorlat befejezése után)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Szakmai beszámoló (gyakorlat befejezése után)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dokumentumokat a Kari koordinátornál kell leadni: Maró Éva (</a:t>
            </a:r>
            <a:r>
              <a:rPr lang="hu-H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+36-30-6855-948 / </a:t>
            </a:r>
            <a:r>
              <a:rPr lang="hu-HU" b="0" i="0" u="sng" dirty="0">
                <a:solidFill>
                  <a:srgbClr val="DADAD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szakmai_gyakorlat@kvk.uni-obuda.hu</a:t>
            </a:r>
            <a:r>
              <a:rPr lang="hu-HU" b="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Leírás: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https://kvk.uni-obuda.hu/szakmai-gyakorlat-ismerteto/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graphicFrame>
        <p:nvGraphicFramePr>
          <p:cNvPr id="7" name="Táblázat 8">
            <a:extLst>
              <a:ext uri="{FF2B5EF4-FFF2-40B4-BE49-F238E27FC236}">
                <a16:creationId xmlns:a16="http://schemas.microsoft.com/office/drawing/2014/main" id="{2E51C216-D34D-4D79-BE78-A2F9097E01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865222"/>
              </p:ext>
            </p:extLst>
          </p:nvPr>
        </p:nvGraphicFramePr>
        <p:xfrm>
          <a:off x="2032000" y="5598955"/>
          <a:ext cx="81279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68454112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77771636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4278954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Bprof</a:t>
                      </a:r>
                      <a:endParaRPr lang="hu-H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BSc</a:t>
                      </a:r>
                      <a:r>
                        <a:rPr lang="hu-H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(nappali, levelező)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MSc</a:t>
                      </a:r>
                      <a:r>
                        <a:rPr lang="hu-H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(nappali, levelező)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812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hét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hét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hét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602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2733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7751" y="1527733"/>
            <a:ext cx="5298141" cy="52471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Specializáció (szakirány) választás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6446" y="2457820"/>
            <a:ext cx="6920753" cy="2642728"/>
          </a:xfr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BSc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képzésen a 4. félévtől választható szakirány, a specializációs tárgyakat az 5. félévtől tudják elkezdeni.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MSc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képzésen a 2. félévtől választható szakirány, a specializációs tárgyakat az 3. félévtől tudják elkezdeni.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 minden esetben indulnak azon szakirányok, melyeket választanak, hiszen ez függ a jelentkezők létszámától és az oktatóktól.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B6F70190-55B4-43F2-B91F-AEFB445216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7350" y="2219325"/>
            <a:ext cx="2428875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34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1436" y="1460223"/>
            <a:ext cx="2545976" cy="524716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>
            <a:normAutofit/>
          </a:bodyPr>
          <a:lstStyle/>
          <a:p>
            <a:r>
              <a:rPr lang="hu-H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Tokenek</a:t>
            </a:r>
            <a:endParaRPr lang="hu-H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530" y="2740881"/>
            <a:ext cx="7673788" cy="3083860"/>
          </a:xfr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85000" lnSpcReduction="10000"/>
          </a:bodyPr>
          <a:lstStyle/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OMHV (Oktatói munka hallgatói véleményezése) kérdőív kitöltése</a:t>
            </a:r>
          </a:p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Oktatói munka véleményezésével 10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token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szerezhető</a:t>
            </a:r>
          </a:p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Ehhez félév végén kell kitölteni a kérdőívet</a:t>
            </a:r>
          </a:p>
          <a:p>
            <a:pPr algn="just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Többféle kedvezményre váltható be: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OE-0067 –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Token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alapú rektori méltányossági kérelem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OE-0068 –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Token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alapú utólagos K-MOOC kurzusfelvételi kérelem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OE-0089 –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Token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alapú korábbi tárgyfelvételi kérelem</a:t>
            </a:r>
          </a:p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Érvényessége egy év után lejár – törlődik!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297216C5-62F5-4EF2-9A3E-74500F6F90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6212" y="946714"/>
            <a:ext cx="4267200" cy="2076450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  <p:extLst>
      <p:ext uri="{BB962C8B-B14F-4D97-AF65-F5344CB8AC3E}">
        <p14:creationId xmlns:p14="http://schemas.microsoft.com/office/powerpoint/2010/main" val="17040066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9229" y="1578718"/>
            <a:ext cx="6593542" cy="54330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hu-HU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Token</a:t>
            </a:r>
            <a:r>
              <a:rPr lang="hu-H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alapú rektori méltányossági kérelem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69164"/>
            <a:ext cx="9144000" cy="3015787"/>
          </a:xfr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40000" lnSpcReduction="20000"/>
          </a:bodyPr>
          <a:lstStyle/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OE-0067-es kérelem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kérelem esetén a döntő Oktatási Rektorhelyettes Asszony , Dr. habil. Sugár Viktória lesz.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hallgató a tanulmányai során csak EGY rektori méltányossági kérelemmel rendelkezik.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hu-H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token</a:t>
            </a:r>
            <a:r>
              <a:rPr lang="hu-H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szükséges a beadáshoz (OMHV kérdőív kitöltése).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Részletesen meg kell indokolni a kérést.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elutasítják a kérvényt, akkor is levonásra kerülnek a </a:t>
            </a:r>
            <a:r>
              <a:rPr lang="hu-H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tokenek</a:t>
            </a:r>
            <a:r>
              <a:rPr lang="hu-H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(később, ha újból lesznek </a:t>
            </a:r>
            <a:r>
              <a:rPr lang="hu-H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tokenjei</a:t>
            </a:r>
            <a:r>
              <a:rPr lang="hu-H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hallgatónak, akkor majd beadhatja).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u-H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a kérvényt egyszer elfogadták, akkor már többször nem lehet beadni.</a:t>
            </a:r>
          </a:p>
          <a:p>
            <a:r>
              <a:rPr lang="hu-HU" dirty="0"/>
              <a:t>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3C102A88-1490-4987-92DF-9A732006A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771" y="612043"/>
            <a:ext cx="2545975" cy="1933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5835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6928" y="1772483"/>
            <a:ext cx="5298141" cy="524716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hu-H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Dékáni méltányossági kérelem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2601091"/>
            <a:ext cx="9144000" cy="308386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OE-0052-es kérelem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kérelem esetén a döntő Oktatási Dékánhelyettes Úr, Dr.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Markella Zsolt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lesz.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hallgató a tanulmányai során csak EGY dékáni méltányossági kérelemmel rendelkezik.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Részletesen meg kell indokolni a kérést.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elutasítják a kérvényt, akkor a hallgató a későbbiekben még beadhatja.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a kérvényt egyszer elfogadták, akkor már többször nem lehet beadni.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A52B9AD2-0705-407A-B9FD-16B56A8337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5803" y="970108"/>
            <a:ext cx="2424392" cy="132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9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368" y="1229145"/>
            <a:ext cx="5298141" cy="52471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Nyelvi követelmény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130" y="1868627"/>
            <a:ext cx="4960619" cy="3120746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nyelvvizsgát a nyelvtudás elvárása váltotta fel.</a:t>
            </a:r>
          </a:p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 szeptember 1. után beiratkozott (F tanterv): kritériumtárgy, belső nyelvi követelmény teljesítése.</a:t>
            </a:r>
          </a:p>
          <a:p>
            <a:pPr algn="just"/>
            <a:r>
              <a:rPr lang="hu-H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 abszolutórium megszerzésének és a záróvizsga letételének nem, azonban az oklevél kiadásának feltétele a belső nyelvi követelmény teljesítése. </a:t>
            </a:r>
          </a:p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További tájékoztatás: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https://uni-obuda.hu/tajekoztatas-a-nyelvi-kovetelmenyrol/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64483C7-D677-4EB0-AA76-3A6CDC8F1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370" y="1283504"/>
            <a:ext cx="6244636" cy="42403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3849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6929" y="1963928"/>
            <a:ext cx="5298141" cy="524716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hu-H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Fontos információ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76740"/>
            <a:ext cx="9144000" cy="3083860"/>
          </a:xfrm>
          <a:ln>
            <a:solidFill>
              <a:schemeClr val="tx1"/>
            </a:solidFill>
          </a:ln>
        </p:spPr>
        <p:txBody>
          <a:bodyPr>
            <a:normAutofit fontScale="47500" lnSpcReduction="20000"/>
          </a:bodyPr>
          <a:lstStyle/>
          <a:p>
            <a:pPr algn="just" defTabSz="360000">
              <a:lnSpc>
                <a:spcPct val="120000"/>
              </a:lnSpc>
              <a:spcBef>
                <a:spcPts val="600"/>
              </a:spcBef>
            </a:pPr>
            <a:r>
              <a:rPr lang="hu-HU" altLang="hu-H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Hallgatói jogviszony igazolás kiadása: </a:t>
            </a:r>
            <a: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2026. szeptember 1-től lehetséges, OE-0030-as kérelemmel</a:t>
            </a:r>
          </a:p>
          <a:p>
            <a:pPr algn="just" defTabSz="360000">
              <a:lnSpc>
                <a:spcPct val="120000"/>
              </a:lnSpc>
              <a:spcBef>
                <a:spcPts val="600"/>
              </a:spcBef>
            </a:pPr>
            <a:r>
              <a:rPr lang="hu-HU" altLang="hu-H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Ideiglenes diákigazolvány kiadása: </a:t>
            </a:r>
            <a: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2026. szeptember 1-től lehetséges, előtte állandó diákigazolványt kell igényelni, ha ez megtörtént, akkor utána az OE-0028-as kérvényt kell beadni.</a:t>
            </a:r>
          </a:p>
          <a:p>
            <a:pPr algn="just" defTabSz="360000">
              <a:lnSpc>
                <a:spcPct val="120000"/>
              </a:lnSpc>
              <a:spcBef>
                <a:spcPts val="600"/>
              </a:spcBef>
            </a:pPr>
            <a: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Diákigazolvány igénylésekor csak bejelentett lakcím adható meg!</a:t>
            </a:r>
          </a:p>
          <a:p>
            <a:pPr algn="just" defTabSz="360000">
              <a:lnSpc>
                <a:spcPct val="120000"/>
              </a:lnSpc>
              <a:spcBef>
                <a:spcPts val="600"/>
              </a:spcBef>
            </a:pPr>
            <a: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diákigazolványt minden félévben érvényesíteni kell (matricát a TO-n veheti át).</a:t>
            </a:r>
          </a:p>
          <a:p>
            <a:pPr algn="l" defTabSz="360000">
              <a:lnSpc>
                <a:spcPct val="120000"/>
              </a:lnSpc>
              <a:spcBef>
                <a:spcPts val="600"/>
              </a:spcBef>
              <a:tabLst>
                <a:tab pos="2880000" algn="l"/>
                <a:tab pos="4320000" algn="l"/>
              </a:tabLst>
            </a:pPr>
            <a:r>
              <a:rPr lang="hu-HU" altLang="hu-H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Ügyfélfogadási rend:</a:t>
            </a:r>
            <a:b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Hétfő:	08:45 - 11:45</a:t>
            </a:r>
            <a:b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Kedd:	ZÁRVA</a:t>
            </a:r>
            <a:b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Szerda:	08:45 - 11:45 és 13:15 - 14:30</a:t>
            </a:r>
            <a:b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Csütörtök:	ZÁRVA</a:t>
            </a:r>
            <a:b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altLang="hu-H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Péntek:	08:45 - 11:45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6148" name="Picture 4" descr="Lejárt a diákigazolvány? Mutatjuk az összes következményt - Infostart.hu">
            <a:extLst>
              <a:ext uri="{FF2B5EF4-FFF2-40B4-BE49-F238E27FC236}">
                <a16:creationId xmlns:a16="http://schemas.microsoft.com/office/drawing/2014/main" id="{FCDA009F-8E7B-42FA-8530-E206AD822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473" y="1046913"/>
            <a:ext cx="2564186" cy="144173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649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4224" y="978086"/>
            <a:ext cx="5543549" cy="684093"/>
          </a:xfrm>
          <a:solidFill>
            <a:schemeClr val="accent5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hu-H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Kari elérhetőségek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3" y="6096000"/>
            <a:ext cx="1683665" cy="581188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6111240"/>
            <a:ext cx="1683665" cy="5811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648687" y="33269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3790C2FE-0E8E-4611-B7E5-AA35A57B24B4}"/>
              </a:ext>
            </a:extLst>
          </p:cNvPr>
          <p:cNvSpPr txBox="1">
            <a:spLocks/>
          </p:cNvSpPr>
          <p:nvPr/>
        </p:nvSpPr>
        <p:spPr>
          <a:xfrm>
            <a:off x="2009212" y="1938234"/>
            <a:ext cx="8173571" cy="4294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 anchor="t" anchorCtr="0">
            <a:noAutofit/>
          </a:bodyPr>
          <a:lstStyle/>
          <a:p>
            <a:pPr defTabSz="360000">
              <a:spcAft>
                <a:spcPts val="1200"/>
              </a:spcAft>
              <a:tabLst>
                <a:tab pos="1260000" algn="l"/>
              </a:tabLst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Dékán: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Dr. Németh István</a:t>
            </a:r>
          </a:p>
          <a:p>
            <a:pPr defTabSz="360000">
              <a:spcAft>
                <a:spcPts val="1200"/>
              </a:spcAft>
              <a:tabLst>
                <a:tab pos="3600000" algn="l"/>
              </a:tabLst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Oktatási dékánhelyettes: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Dr. Markella Zsolt</a:t>
            </a:r>
            <a:b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Kutatási dékánhelyettes: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Dr. Bencze Attila István</a:t>
            </a:r>
          </a:p>
          <a:p>
            <a:pPr defTabSz="360000">
              <a:spcAft>
                <a:spcPts val="1800"/>
              </a:spcAft>
              <a:tabLst>
                <a:tab pos="3600000" algn="l"/>
              </a:tabLst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Dékáni hivatalvezető: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Lakatos Viktória</a:t>
            </a:r>
          </a:p>
          <a:p>
            <a:pPr defTabSz="360000">
              <a:spcAft>
                <a:spcPts val="2400"/>
              </a:spcAft>
              <a:tabLst>
                <a:tab pos="6660000" algn="l"/>
              </a:tabLst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Tanulmányi osztályvezető:   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Horváth-Pocsai Zsuzsanna</a:t>
            </a:r>
          </a:p>
          <a:p>
            <a:pPr defTabSz="360000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Információs portálok:</a:t>
            </a:r>
          </a:p>
          <a:p>
            <a:pPr marL="900000" indent="-360000" defTabSz="360000">
              <a:buFont typeface="Arial" panose="020B0604020202020204" pitchFamily="34" charset="0"/>
              <a:buChar char="•"/>
              <a:tabLst>
                <a:tab pos="4320000" algn="l"/>
              </a:tabLst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Neptun:                     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neptun.uni-obuda.hu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000" indent="-360000" defTabSz="360000">
              <a:buFont typeface="Arial" panose="020B0604020202020204" pitchFamily="34" charset="0"/>
              <a:buChar char="•"/>
              <a:tabLst>
                <a:tab pos="4320000" algn="l"/>
              </a:tabLst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Kandó Kar:               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kvk.uni-obuda.hu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000" indent="-360000" algn="just" defTabSz="360000">
              <a:buFont typeface="Arial" panose="020B0604020202020204" pitchFamily="34" charset="0"/>
              <a:buChar char="•"/>
              <a:tabLst>
                <a:tab pos="4320000" algn="l"/>
              </a:tabLst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Tanulmányi Osztály: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kvk.uni-obuda.hu/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tanulmanyi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-iroda/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12170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6929" y="1963928"/>
            <a:ext cx="5298141" cy="524716"/>
          </a:xfrm>
          <a:solidFill>
            <a:schemeClr val="bg1"/>
          </a:solidFill>
        </p:spPr>
        <p:txBody>
          <a:bodyPr>
            <a:normAutofit/>
          </a:bodyPr>
          <a:lstStyle/>
          <a:p>
            <a:endParaRPr lang="hu-H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76740"/>
            <a:ext cx="9144000" cy="308386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233DA13E-D43E-48B0-9B3E-9C0B0BF29C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8500" y="1285875"/>
            <a:ext cx="5715000" cy="42862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A5A887F7-BC38-4B1C-BE78-ED7748395B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10" y="4383762"/>
            <a:ext cx="2854779" cy="1605081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C2DCA845-5E42-4A98-A59A-41DB885ADB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05937" y="903716"/>
            <a:ext cx="2255184" cy="2255184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96F5E4A4-3656-4882-9246-B17826E98583}"/>
              </a:ext>
            </a:extLst>
          </p:cNvPr>
          <p:cNvSpPr txBox="1"/>
          <p:nvPr/>
        </p:nvSpPr>
        <p:spPr>
          <a:xfrm>
            <a:off x="2951389" y="5733197"/>
            <a:ext cx="6274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Megtisztelő figyelmüket köszönöm!</a:t>
            </a:r>
          </a:p>
        </p:txBody>
      </p:sp>
    </p:spTree>
    <p:extLst>
      <p:ext uri="{BB962C8B-B14F-4D97-AF65-F5344CB8AC3E}">
        <p14:creationId xmlns:p14="http://schemas.microsoft.com/office/powerpoint/2010/main" val="4133066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1 milliárd forintos campusfejlesztési támogatást kap az Óbudai Egyetem -  Portfolio.hu">
            <a:extLst>
              <a:ext uri="{FF2B5EF4-FFF2-40B4-BE49-F238E27FC236}">
                <a16:creationId xmlns:a16="http://schemas.microsoft.com/office/drawing/2014/main" id="{7FAC8383-7341-40D4-8894-F53893E68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lcím 10">
            <a:extLst>
              <a:ext uri="{FF2B5EF4-FFF2-40B4-BE49-F238E27FC236}">
                <a16:creationId xmlns:a16="http://schemas.microsoft.com/office/drawing/2014/main" id="{0C1C01C6-E4B2-4750-BC12-10E69BEB6A9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0" y="2324180"/>
            <a:ext cx="9144000" cy="34324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 defTabSz="360000">
              <a:spcAft>
                <a:spcPts val="300"/>
              </a:spcAft>
              <a:tabLst>
                <a:tab pos="4464000" algn="l"/>
              </a:tabLst>
            </a:pPr>
            <a:r>
              <a:rPr lang="hu-HU" altLang="hu-H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Óbudai telephely: </a:t>
            </a:r>
            <a:r>
              <a:rPr lang="hu-HU" altLang="hu-H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Bécsi út 94-96. C ép. I. em. 104.-es ajtó</a:t>
            </a:r>
          </a:p>
          <a:p>
            <a:pPr marL="342900" indent="-342900" algn="l" defTabSz="360000">
              <a:lnSpc>
                <a:spcPct val="150000"/>
              </a:lnSpc>
              <a:spcBef>
                <a:spcPts val="18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464000" algn="l"/>
              </a:tabLst>
            </a:pPr>
            <a:r>
              <a:rPr lang="hu-HU" alt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Papházi Viktor: </a:t>
            </a:r>
            <a:r>
              <a:rPr lang="hu-HU" sz="2000" b="0" i="0" u="none" strike="noStrike" dirty="0">
                <a:solidFill>
                  <a:srgbClr val="3366B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paphazi.viktor@ui-obuda.hu</a:t>
            </a:r>
            <a:r>
              <a:rPr lang="hu-HU" sz="2000" b="0" i="0" u="none" strike="noStrike" dirty="0">
                <a:solidFill>
                  <a:srgbClr val="3366B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+36( 1) 666-5863</a:t>
            </a:r>
          </a:p>
          <a:p>
            <a:pPr marL="342900" indent="-342900" algn="l" defTabSz="3600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464000" algn="l"/>
              </a:tabLst>
            </a:pPr>
            <a:r>
              <a:rPr lang="hu-HU" alt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Pelachné Erdősi Marianna: </a:t>
            </a:r>
            <a:r>
              <a:rPr lang="hu-HU" sz="2000" b="0" i="0" u="none" strike="noStrike" dirty="0">
                <a:solidFill>
                  <a:srgbClr val="1D29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erdosi.marianna@kvk.uni-obuda.hu</a:t>
            </a:r>
            <a:r>
              <a:rPr lang="hu-HU" sz="2000" b="0" i="0" u="none" strike="noStrike" dirty="0">
                <a:solidFill>
                  <a:srgbClr val="1D29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hu-HU" sz="2000" b="0" i="0" u="none" strike="noStrike" dirty="0">
                <a:solidFill>
                  <a:srgbClr val="1D29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+36 (1) 666-5865</a:t>
            </a:r>
            <a:endParaRPr lang="hu-HU" sz="2000" b="0" i="0" u="none" strike="noStrike" dirty="0">
              <a:solidFill>
                <a:srgbClr val="1D29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 defTabSz="3600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464000" algn="l"/>
              </a:tabLst>
            </a:pPr>
            <a:r>
              <a:rPr lang="hu-HU" altLang="hu-HU" sz="2000" dirty="0">
                <a:solidFill>
                  <a:srgbClr val="1D2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Szilágyi Tímea Natália: </a:t>
            </a:r>
            <a:r>
              <a:rPr lang="hu-HU" sz="20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szilagyi.timea@uni-obuda.hu</a:t>
            </a:r>
            <a:r>
              <a:rPr lang="hu-HU" sz="20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hu-HU" sz="20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+36 (1) 666-5864</a:t>
            </a:r>
            <a:endParaRPr lang="hu-HU" sz="2000" b="0" i="0" u="none" strike="noStrike" dirty="0">
              <a:solidFill>
                <a:srgbClr val="1D29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51094" y="1304909"/>
            <a:ext cx="5889812" cy="557934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hu-H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Tanulmányi előadók - Óbuda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75105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5953" y="1196851"/>
            <a:ext cx="6580094" cy="485732"/>
          </a:xfrm>
          <a:solidFill>
            <a:schemeClr val="accent5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hu-H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Tanulmányi előadók - Tavaszmező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sp>
        <p:nvSpPr>
          <p:cNvPr id="9" name="Alcím 10">
            <a:extLst>
              <a:ext uri="{FF2B5EF4-FFF2-40B4-BE49-F238E27FC236}">
                <a16:creationId xmlns:a16="http://schemas.microsoft.com/office/drawing/2014/main" id="{71924863-C431-4144-B840-BF999B67520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0" y="1956008"/>
            <a:ext cx="9144000" cy="37594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 defTabSz="360000">
              <a:spcAft>
                <a:spcPts val="300"/>
              </a:spcAft>
              <a:tabLst>
                <a:tab pos="4464000" algn="l"/>
              </a:tabLst>
            </a:pPr>
            <a:r>
              <a:rPr lang="hu-HU" altLang="hu-H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Józsefváros: </a:t>
            </a:r>
            <a:r>
              <a:rPr lang="hu-HU" altLang="hu-H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Tavaszmező u. 17. A ép. II. em. 217-218.-as ajtók</a:t>
            </a:r>
          </a:p>
          <a:p>
            <a:pPr algn="l" defTabSz="360000">
              <a:spcAft>
                <a:spcPts val="300"/>
              </a:spcAft>
              <a:tabLst>
                <a:tab pos="4464000" algn="l"/>
              </a:tabLst>
            </a:pPr>
            <a:endParaRPr lang="hu-HU" altLang="hu-H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Caron Zoé: 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caron.zoe@uni-obuda.hu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+36 (1) 666-5091</a:t>
            </a:r>
            <a:endParaRPr lang="hu-HU" alt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 defTabSz="360000">
              <a:lnSpc>
                <a:spcPct val="100000"/>
              </a:lnSpc>
              <a:spcBef>
                <a:spcPts val="18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464000" algn="l"/>
              </a:tabLst>
            </a:pPr>
            <a: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Horváth-Pocsai Zsuzsanna: </a:t>
            </a:r>
            <a:r>
              <a:rPr lang="hu-HU" sz="1600" b="0" i="0" u="none" strike="noStrike" dirty="0">
                <a:solidFill>
                  <a:srgbClr val="3366B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pocsai.zsuzsanna@uni-obuda.hu</a:t>
            </a:r>
            <a:r>
              <a:rPr lang="hu-HU" sz="1600" b="0" i="0" u="none" strike="noStrike" dirty="0">
                <a:solidFill>
                  <a:srgbClr val="3366B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1600" b="0" i="0" u="none" strike="noStrike" dirty="0">
                <a:solidFill>
                  <a:srgbClr val="1D29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+36 (1) 666-5091</a:t>
            </a:r>
            <a:endParaRPr lang="hu-HU" sz="1600" b="0" i="0" u="none" strike="noStrike" dirty="0">
              <a:solidFill>
                <a:srgbClr val="1D29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 defTabSz="360000">
              <a:lnSpc>
                <a:spcPct val="100000"/>
              </a:lnSpc>
              <a:spcBef>
                <a:spcPts val="18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464000" algn="l"/>
              </a:tabLst>
            </a:pPr>
            <a:r>
              <a:rPr lang="hu-HU" altLang="hu-HU" sz="1600" dirty="0">
                <a:solidFill>
                  <a:srgbClr val="1D2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Kiss Anita: 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kiss.anita@uni-obuda.hu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+36 (1) 666 5097</a:t>
            </a:r>
            <a:endParaRPr lang="hu-HU" sz="1600" b="0" i="0" u="none" strike="noStrike" dirty="0">
              <a:solidFill>
                <a:srgbClr val="00288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 defTabSz="360000">
              <a:lnSpc>
                <a:spcPct val="100000"/>
              </a:lnSpc>
              <a:spcBef>
                <a:spcPts val="18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464000" algn="l"/>
              </a:tabLst>
            </a:pPr>
            <a: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Kocsis Edina: 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kocsis.edina@uni-obuda.hu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+36 (1) 666 5090</a:t>
            </a:r>
            <a:endParaRPr lang="hu-HU" sz="1600" b="0" i="0" u="none" strike="noStrike" dirty="0">
              <a:solidFill>
                <a:srgbClr val="00288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 defTabSz="360000">
              <a:lnSpc>
                <a:spcPct val="100000"/>
              </a:lnSpc>
              <a:spcBef>
                <a:spcPts val="18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464000" algn="l"/>
              </a:tabLst>
            </a:pPr>
            <a: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Tóth  Elvira</a:t>
            </a:r>
            <a:r>
              <a:rPr lang="hu-HU" altLang="hu-HU" sz="1600" dirty="0">
                <a:solidFill>
                  <a:srgbClr val="00288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toth.elvira@uni-obuda.hu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+36 (1) 666 5095</a:t>
            </a:r>
            <a:endParaRPr lang="hu-HU" sz="1600" b="0" i="0" u="none" strike="noStrike" dirty="0">
              <a:solidFill>
                <a:srgbClr val="00288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 defTabSz="360000">
              <a:lnSpc>
                <a:spcPct val="100000"/>
              </a:lnSpc>
              <a:spcBef>
                <a:spcPts val="18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464000" algn="l"/>
              </a:tabLst>
            </a:pPr>
            <a:r>
              <a:rPr lang="hu-HU" alt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Vincze Krisztina: 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vincze.krisztina@uni-obuda.hu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hu-HU" sz="1600" b="0" i="0" u="none" strike="noStrike" dirty="0">
                <a:solidFill>
                  <a:srgbClr val="00288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+36 (1) 666 5095</a:t>
            </a:r>
            <a:endParaRPr lang="hu-HU" alt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610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6929" y="1535247"/>
            <a:ext cx="5298141" cy="524716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hu-H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 a tanulmányi előadóm?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412" y="2606410"/>
            <a:ext cx="4509248" cy="258532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hu-H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https://ktf.uni-obuda.hu/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D4FA9976-E2C3-4555-BD92-B07A3452EFDE}"/>
              </a:ext>
            </a:extLst>
          </p:cNvPr>
          <p:cNvSpPr txBox="1"/>
          <p:nvPr/>
        </p:nvSpPr>
        <p:spPr>
          <a:xfrm>
            <a:off x="6517342" y="2606410"/>
            <a:ext cx="4509248" cy="2585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Új HWEB: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Menü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Tanulmányok fül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Előrehaladás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Törzslap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Képzésadatok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Kiegészítő adatok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Továbbiak megjelenítése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Ügyintéző neve</a:t>
            </a: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555ADAC6-6298-43B4-8CEC-BD8C53DE86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8701" y="919442"/>
            <a:ext cx="2170364" cy="1493649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1269D6EB-C5B7-4A4F-8C32-C0C1E36E729F}"/>
              </a:ext>
            </a:extLst>
          </p:cNvPr>
          <p:cNvSpPr txBox="1"/>
          <p:nvPr/>
        </p:nvSpPr>
        <p:spPr>
          <a:xfrm>
            <a:off x="2106704" y="5340631"/>
            <a:ext cx="7978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Tanulmányi ügyintézés céljából a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Neptunban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szereplő tanulmányi ügyintézőjét keresse meg. Ha az ügyintézője szabadságon van vagy beteg, akkor az ezen a honlapon szereplő kollégák egyikénél érdeklődjön: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https://kvk.uni-obuda.hu/tanulmanyi-iroda/munkatarsaink/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5570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6929" y="1278228"/>
            <a:ext cx="5298141" cy="52471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Hatáskörök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452" y="2267028"/>
            <a:ext cx="3783106" cy="26784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Tanulmányi Osztály</a:t>
            </a:r>
          </a:p>
          <a:p>
            <a:pPr>
              <a:spcBef>
                <a:spcPts val="600"/>
              </a:spcBef>
            </a:pPr>
            <a:endParaRPr lang="hu-H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Tárgyfelvétel/tárgyleadás</a:t>
            </a: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Kérvény ügyintézés</a:t>
            </a: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Hallgatói igazolások kiadása</a:t>
            </a: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Képzést érintő kérdések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AE40E86A-C7B0-4A9A-8D74-4CEC61E7DFB5}"/>
              </a:ext>
            </a:extLst>
          </p:cNvPr>
          <p:cNvSpPr txBox="1"/>
          <p:nvPr/>
        </p:nvSpPr>
        <p:spPr>
          <a:xfrm>
            <a:off x="4204446" y="2275929"/>
            <a:ext cx="3783106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Tanszék</a:t>
            </a:r>
          </a:p>
          <a:p>
            <a:pPr algn="ctr"/>
            <a:endParaRPr lang="hu-H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Kurzusfelvétel/csere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Tárgytematika kiadása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Szakdolgozat/Diplomamunka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Témaválasztás rögzítése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Órarendi információk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Oktatókkal való kapcsolattartás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7A8485C0-1495-42F5-9294-C2C97F365A1D}"/>
              </a:ext>
            </a:extLst>
          </p:cNvPr>
          <p:cNvSpPr txBox="1"/>
          <p:nvPr/>
        </p:nvSpPr>
        <p:spPr>
          <a:xfrm>
            <a:off x="8200948" y="2275185"/>
            <a:ext cx="3783600" cy="2678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Oktató</a:t>
            </a:r>
          </a:p>
          <a:p>
            <a:pPr algn="ctr"/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Jegybeírás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Tárgy teljesítési feltételek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Szakdolgozathoz konzulensi feladatok ellátása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Vizsgáztatás</a:t>
            </a:r>
          </a:p>
          <a:p>
            <a:pPr algn="ctr"/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85C67687-CE43-4908-B7B3-60B9366EAC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775" y="5031923"/>
            <a:ext cx="2661254" cy="17734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8B4445C9-40A8-4584-BC43-D1999D0B7F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7052" y="5102105"/>
            <a:ext cx="2821599" cy="17032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AE6EAE73-2257-41CB-8B9D-1CEA29D6BC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3351" y="5102105"/>
            <a:ext cx="2821599" cy="16106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3955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Nem érhető el leírás a fényképhez.">
            <a:extLst>
              <a:ext uri="{FF2B5EF4-FFF2-40B4-BE49-F238E27FC236}">
                <a16:creationId xmlns:a16="http://schemas.microsoft.com/office/drawing/2014/main" id="{3A5656A5-1D0E-4002-B253-C1FD16DF8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72" y="0"/>
            <a:ext cx="122116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6235" y="936199"/>
            <a:ext cx="7199530" cy="638968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hu-H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félév fő időszakai – 2026/27/1 (őszi)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2570" y="1753235"/>
            <a:ext cx="8207188" cy="4895260"/>
          </a:xfrm>
          <a:solidFill>
            <a:schemeClr val="bg1">
              <a:lumMod val="95000"/>
            </a:schemeClr>
          </a:solidFill>
        </p:spPr>
        <p:txBody>
          <a:bodyPr>
            <a:normAutofit fontScale="25000" lnSpcReduction="20000"/>
          </a:bodyPr>
          <a:lstStyle/>
          <a:p>
            <a:pPr marL="540000" indent="-360000" algn="l" defTabSz="360000">
              <a:lnSpc>
                <a:spcPct val="120000"/>
              </a:lnSpc>
              <a:spcBef>
                <a:spcPts val="4800"/>
              </a:spcBef>
              <a:buFont typeface="Times New Roman" panose="02020603050405020304" pitchFamily="18" charset="0"/>
              <a:buChar char="•"/>
              <a:tabLst>
                <a:tab pos="3240000" algn="l"/>
              </a:tabLst>
            </a:pPr>
            <a:r>
              <a:rPr lang="hu-HU" altLang="hu-HU" sz="7200" b="1" dirty="0">
                <a:latin typeface="Calisto MT" panose="02040603050505030304" pitchFamily="18" charset="0"/>
              </a:rPr>
              <a:t>Beiratkozási időszak: 	</a:t>
            </a:r>
            <a:r>
              <a:rPr lang="hu-HU" altLang="hu-HU" sz="7200" dirty="0">
                <a:latin typeface="Calisto MT" panose="02040603050505030304" pitchFamily="18" charset="0"/>
              </a:rPr>
              <a:t>2026. augusztus 3. – szeptember 3.</a:t>
            </a:r>
          </a:p>
          <a:p>
            <a:pPr marL="540000" indent="-360000" algn="l" defTabSz="360000">
              <a:lnSpc>
                <a:spcPct val="120000"/>
              </a:lnSpc>
              <a:spcBef>
                <a:spcPts val="2400"/>
              </a:spcBef>
              <a:buFont typeface="Times New Roman" panose="02020603050405020304" pitchFamily="18" charset="0"/>
              <a:buChar char="•"/>
              <a:tabLst>
                <a:tab pos="3240000" algn="l"/>
              </a:tabLst>
            </a:pPr>
            <a:r>
              <a:rPr lang="hu-HU" altLang="hu-HU" sz="7200" b="1" dirty="0">
                <a:latin typeface="Calisto MT" panose="02040603050505030304" pitchFamily="18" charset="0"/>
              </a:rPr>
              <a:t>Regisztrációs hét:</a:t>
            </a:r>
            <a:r>
              <a:rPr lang="hu-HU" altLang="hu-HU" sz="7200" dirty="0">
                <a:latin typeface="Calisto MT" panose="02040603050505030304" pitchFamily="18" charset="0"/>
              </a:rPr>
              <a:t>	2026. augusztus 31. – szeptember 3.</a:t>
            </a:r>
          </a:p>
          <a:p>
            <a:pPr marL="540000" indent="-360000" algn="l" defTabSz="360000">
              <a:lnSpc>
                <a:spcPct val="120000"/>
              </a:lnSpc>
              <a:spcBef>
                <a:spcPts val="2400"/>
              </a:spcBef>
              <a:buFont typeface="Times New Roman" panose="02020603050405020304" pitchFamily="18" charset="0"/>
              <a:buChar char="•"/>
              <a:tabLst>
                <a:tab pos="3240000" algn="l"/>
              </a:tabLst>
            </a:pPr>
            <a:r>
              <a:rPr lang="hu-HU" altLang="hu-HU" sz="7200" b="1" dirty="0">
                <a:latin typeface="Calisto MT" panose="02040603050505030304" pitchFamily="18" charset="0"/>
              </a:rPr>
              <a:t>Első oktatási nap: </a:t>
            </a:r>
            <a:r>
              <a:rPr lang="hu-HU" altLang="hu-HU" sz="7200" dirty="0">
                <a:latin typeface="Calisto MT" panose="02040603050505030304" pitchFamily="18" charset="0"/>
              </a:rPr>
              <a:t>	2026. szeptember 7.</a:t>
            </a:r>
          </a:p>
          <a:p>
            <a:pPr marL="540000" indent="-360000" algn="l" defTabSz="360000">
              <a:lnSpc>
                <a:spcPct val="120000"/>
              </a:lnSpc>
              <a:spcBef>
                <a:spcPts val="2400"/>
              </a:spcBef>
              <a:buFont typeface="Times New Roman" panose="02020603050405020304" pitchFamily="18" charset="0"/>
              <a:buChar char="•"/>
              <a:tabLst>
                <a:tab pos="3240000" algn="l"/>
              </a:tabLst>
            </a:pPr>
            <a:r>
              <a:rPr lang="hu-HU" altLang="hu-HU" sz="7200" b="1" dirty="0">
                <a:latin typeface="Calisto MT" panose="02040603050505030304" pitchFamily="18" charset="0"/>
              </a:rPr>
              <a:t>Szorgalmi időszak:</a:t>
            </a:r>
            <a:r>
              <a:rPr lang="hu-HU" altLang="hu-HU" sz="7200" dirty="0">
                <a:latin typeface="Calisto MT" panose="02040603050505030304" pitchFamily="18" charset="0"/>
              </a:rPr>
              <a:t>	2026. augusztus 31. - december 12.</a:t>
            </a:r>
          </a:p>
          <a:p>
            <a:pPr marL="540000" indent="-360000" algn="l" defTabSz="360000">
              <a:lnSpc>
                <a:spcPct val="120000"/>
              </a:lnSpc>
              <a:spcBef>
                <a:spcPts val="2400"/>
              </a:spcBef>
              <a:buFont typeface="Times New Roman" panose="02020603050405020304" pitchFamily="18" charset="0"/>
              <a:buChar char="•"/>
              <a:tabLst>
                <a:tab pos="3240000" algn="l"/>
              </a:tabLst>
            </a:pPr>
            <a:r>
              <a:rPr lang="hu-HU" altLang="hu-HU" sz="7200" b="1" dirty="0">
                <a:latin typeface="Calisto MT" panose="02040603050505030304" pitchFamily="18" charset="0"/>
              </a:rPr>
              <a:t>Vizsgaidőszak:</a:t>
            </a:r>
            <a:r>
              <a:rPr lang="hu-HU" altLang="hu-HU" sz="7200" dirty="0">
                <a:latin typeface="Calisto MT" panose="02040603050505030304" pitchFamily="18" charset="0"/>
              </a:rPr>
              <a:t>	2026. december 14. – 2027. február 6.</a:t>
            </a:r>
          </a:p>
          <a:p>
            <a:endParaRPr lang="hu-HU" altLang="hu-HU" sz="7200" i="1" dirty="0">
              <a:latin typeface="Calisto MT" panose="02040603050505030304" pitchFamily="18" charset="0"/>
            </a:endParaRPr>
          </a:p>
          <a:p>
            <a:r>
              <a:rPr lang="hu-HU" altLang="hu-HU" sz="7200" i="1" dirty="0">
                <a:latin typeface="Calisto MT" panose="02040603050505030304" pitchFamily="18" charset="0"/>
              </a:rPr>
              <a:t>A félév részletes időbeosztása letölthető a</a:t>
            </a:r>
            <a:br>
              <a:rPr lang="hu-HU" altLang="hu-HU" sz="7200" i="1" dirty="0">
                <a:latin typeface="Calisto MT" panose="02040603050505030304" pitchFamily="18" charset="0"/>
              </a:rPr>
            </a:br>
            <a:endParaRPr lang="hu-HU" altLang="hu-HU" sz="7200" i="1" dirty="0">
              <a:latin typeface="Calisto MT" panose="02040603050505030304" pitchFamily="18" charset="0"/>
            </a:endParaRPr>
          </a:p>
          <a:p>
            <a:r>
              <a:rPr lang="hu-HU" altLang="hu-HU" sz="7200" i="1" dirty="0">
                <a:latin typeface="Calisto MT" panose="02040603050505030304" pitchFamily="18" charset="0"/>
              </a:rPr>
              <a:t>https://uni-obuda.hu/wp-content/uploads/2026/07/Tanev_rendje_2026_2027.pdf</a:t>
            </a:r>
            <a:br>
              <a:rPr lang="hu-HU" altLang="hu-HU" sz="7200" i="1" dirty="0">
                <a:latin typeface="Calisto MT" panose="02040603050505030304" pitchFamily="18" charset="0"/>
              </a:rPr>
            </a:br>
            <a:r>
              <a:rPr lang="hu-HU" altLang="hu-HU" sz="7200" i="1" dirty="0">
                <a:latin typeface="Calisto MT" panose="02040603050505030304" pitchFamily="18" charset="0"/>
              </a:rPr>
              <a:t>oldalról.</a:t>
            </a:r>
          </a:p>
          <a:p>
            <a:endParaRPr lang="hu-HU" altLang="hu-HU" sz="7200" i="1" dirty="0">
              <a:latin typeface="Calisto MT" panose="02040603050505030304" pitchFamily="18" charset="0"/>
            </a:endParaRPr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81988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6CA72-56A7-4BBD-988F-EE0E2D5DD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6510" y="1295002"/>
            <a:ext cx="5298141" cy="52471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Beiratkozás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4449851-D24F-4851-953A-617A50CAC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3805" y="1992357"/>
            <a:ext cx="6463553" cy="3374116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algn="l">
              <a:lnSpc>
                <a:spcPct val="120000"/>
              </a:lnSpc>
            </a:pP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Beiratkozási dokumentumok leadása: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Érettségi bizonyítvány/oklevél másolat, egyéb (+ pontra jogosító) dokumentumok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Fénykép</a:t>
            </a:r>
          </a:p>
          <a:p>
            <a:pPr algn="l">
              <a:lnSpc>
                <a:spcPct val="120000"/>
              </a:lnSpc>
            </a:pP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Önköltséges hallgatóknak: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Képzési szerződés aláírása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Alapdíj befizetése (Kreditarányos díj később)</a:t>
            </a:r>
          </a:p>
          <a:p>
            <a:pPr algn="l">
              <a:lnSpc>
                <a:spcPct val="120000"/>
              </a:lnSpc>
            </a:pP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OE-0045-ös kérelem, beiratkozási lap beadása a </a:t>
            </a:r>
            <a:r>
              <a:rPr lang="hu-H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Neptunon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keresztül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32F10C0-533C-4CC9-8132-FA52A99D3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94" y="145247"/>
            <a:ext cx="2096042" cy="977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4.jpeg">
            <a:extLst>
              <a:ext uri="{FF2B5EF4-FFF2-40B4-BE49-F238E27FC236}">
                <a16:creationId xmlns:a16="http://schemas.microsoft.com/office/drawing/2014/main" id="{E606F790-322B-47E9-B5F7-7D2E599A4B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94" y="5988843"/>
            <a:ext cx="1683665" cy="72391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A696DD5-0B8D-443D-8E98-1DA611763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1" y="5988843"/>
            <a:ext cx="1683665" cy="70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3474CA1-5500-48D4-B56B-951744B3CFDE}"/>
              </a:ext>
            </a:extLst>
          </p:cNvPr>
          <p:cNvSpPr txBox="1"/>
          <p:nvPr/>
        </p:nvSpPr>
        <p:spPr>
          <a:xfrm>
            <a:off x="7709647" y="449139"/>
            <a:ext cx="476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cap="small" spc="100" dirty="0">
                <a:effectLst/>
                <a:latin typeface="Open Sans SemiBold" panose="020B0706030804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Kandó Kálmán Villamosmérnöki Kar</a:t>
            </a:r>
            <a:r>
              <a:rPr lang="hu-H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A8D66240-C921-42FC-9A0E-BF05452602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5378" y="1475823"/>
            <a:ext cx="3237760" cy="18212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2E4F1FC8-3700-4D88-95FF-BD25DC47DD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1602" y="3727481"/>
            <a:ext cx="3257925" cy="18309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1151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eret">
  <a:themeElements>
    <a:clrScheme name="Keret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Keret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eret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7f61d58-3fd5-42fc-96f4-2a3c76de1431" xsi:nil="true"/>
    <lcf76f155ced4ddcb4097134ff3c332f xmlns="b5a362c1-c352-414c-8893-9c9335e133e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1303B844DB5AD7468292CFA316AAC28F" ma:contentTypeVersion="12" ma:contentTypeDescription="Új dokumentum létrehozása." ma:contentTypeScope="" ma:versionID="a1b9a63952a5c745900136833f9da041">
  <xsd:schema xmlns:xsd="http://www.w3.org/2001/XMLSchema" xmlns:xs="http://www.w3.org/2001/XMLSchema" xmlns:p="http://schemas.microsoft.com/office/2006/metadata/properties" xmlns:ns2="b5a362c1-c352-414c-8893-9c9335e133ed" xmlns:ns3="77f61d58-3fd5-42fc-96f4-2a3c76de1431" targetNamespace="http://schemas.microsoft.com/office/2006/metadata/properties" ma:root="true" ma:fieldsID="a9a3686fba0bcba7688e096809f20f34" ns2:_="" ns3:_="">
    <xsd:import namespace="b5a362c1-c352-414c-8893-9c9335e133ed"/>
    <xsd:import namespace="77f61d58-3fd5-42fc-96f4-2a3c76de14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a362c1-c352-414c-8893-9c9335e133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Képcímkék" ma:readOnly="false" ma:fieldId="{5cf76f15-5ced-4ddc-b409-7134ff3c332f}" ma:taxonomyMulti="true" ma:sspId="81fdf5ea-129c-422e-b789-1a66b7cb61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f61d58-3fd5-42fc-96f4-2a3c76de143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b5b0ea-dccd-4677-95e8-8497106437ae}" ma:internalName="TaxCatchAll" ma:showField="CatchAllData" ma:web="77f61d58-3fd5-42fc-96f4-2a3c76de14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0E2513-4DD9-459A-875D-9B505F16B84A}">
  <ds:schemaRefs>
    <ds:schemaRef ds:uri="http://schemas.microsoft.com/office/2006/metadata/properties"/>
    <ds:schemaRef ds:uri="http://schemas.microsoft.com/office/infopath/2007/PartnerControls"/>
    <ds:schemaRef ds:uri="a07c8aef-e8b5-4547-acf3-cda9c52b8fb9"/>
    <ds:schemaRef ds:uri="227619ab-824d-418a-8a04-92df8efa2de9"/>
    <ds:schemaRef ds:uri="77f61d58-3fd5-42fc-96f4-2a3c76de1431"/>
    <ds:schemaRef ds:uri="b5a362c1-c352-414c-8893-9c9335e133ed"/>
  </ds:schemaRefs>
</ds:datastoreItem>
</file>

<file path=customXml/itemProps2.xml><?xml version="1.0" encoding="utf-8"?>
<ds:datastoreItem xmlns:ds="http://schemas.openxmlformats.org/officeDocument/2006/customXml" ds:itemID="{288539A3-04C7-439E-8047-8C7969B40D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396927-E999-4E09-A36A-5886C81691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a362c1-c352-414c-8893-9c9335e133ed"/>
    <ds:schemaRef ds:uri="77f61d58-3fd5-42fc-96f4-2a3c76de14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TM03457475[[fn=Keret]]</Template>
  <TotalTime>1080</TotalTime>
  <Words>2314</Words>
  <Application>Microsoft Office PowerPoint</Application>
  <PresentationFormat>Szélesvásznú</PresentationFormat>
  <Paragraphs>268</Paragraphs>
  <Slides>30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2</vt:i4>
      </vt:variant>
      <vt:variant>
        <vt:lpstr>Diacímek</vt:lpstr>
      </vt:variant>
      <vt:variant>
        <vt:i4>30</vt:i4>
      </vt:variant>
    </vt:vector>
  </HeadingPairs>
  <TitlesOfParts>
    <vt:vector size="32" baseType="lpstr">
      <vt:lpstr>Office-téma</vt:lpstr>
      <vt:lpstr>Keret</vt:lpstr>
      <vt:lpstr>PowerPoint-bemutató</vt:lpstr>
      <vt:lpstr>Beiratkozási tájékoztató 2026. szeptember</vt:lpstr>
      <vt:lpstr>Kari elérhetőségek</vt:lpstr>
      <vt:lpstr>Tanulmányi előadók - Óbuda</vt:lpstr>
      <vt:lpstr>Tanulmányi előadók - Tavaszmező</vt:lpstr>
      <vt:lpstr>Ki a tanulmányi előadóm?</vt:lpstr>
      <vt:lpstr>Hatáskörök</vt:lpstr>
      <vt:lpstr>A félév fő időszakai – 2026/27/1 (őszi)</vt:lpstr>
      <vt:lpstr>Beiratkozás</vt:lpstr>
      <vt:lpstr>Tanulmányok megkezdése - Tárgyfelvétel</vt:lpstr>
      <vt:lpstr>Vizsgaidőszak</vt:lpstr>
      <vt:lpstr>    Állami ösztöndíjas hallgatók kötelezettségei </vt:lpstr>
      <vt:lpstr>     </vt:lpstr>
      <vt:lpstr>Önköltséges finanszírozás I.</vt:lpstr>
      <vt:lpstr>Önköltséges finanszírozás II.</vt:lpstr>
      <vt:lpstr>Ösztöndíj</vt:lpstr>
      <vt:lpstr>Szabályzatok</vt:lpstr>
      <vt:lpstr>Tanulmányi és Vizsgaszabályzat kiemelt pontjai I.</vt:lpstr>
      <vt:lpstr>Tanulmányi és Vizsgaszabályzat kiemelt pontjai II.</vt:lpstr>
      <vt:lpstr>Tanulmányi és Vizsgaszabályzat kiemelt pontjai III.</vt:lpstr>
      <vt:lpstr>Fogyatékossággal élő hallgatók kedvezmény igénylése</vt:lpstr>
      <vt:lpstr>Duális képzés</vt:lpstr>
      <vt:lpstr>Szakmai gyakorlat</vt:lpstr>
      <vt:lpstr>Specializáció (szakirány) választás</vt:lpstr>
      <vt:lpstr>Tokenek</vt:lpstr>
      <vt:lpstr>Token alapú rektori méltányossági kérelem</vt:lpstr>
      <vt:lpstr>Dékáni méltányossági kérelem</vt:lpstr>
      <vt:lpstr>Nyelvi követelmény</vt:lpstr>
      <vt:lpstr>Fontos információ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Dudics Tímea</dc:creator>
  <cp:lastModifiedBy>Horváth-Pocsai Zsuzsanna</cp:lastModifiedBy>
  <cp:revision>62</cp:revision>
  <dcterms:created xsi:type="dcterms:W3CDTF">2025-07-28T13:00:53Z</dcterms:created>
  <dcterms:modified xsi:type="dcterms:W3CDTF">2026-09-02T15:16:03Z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0x0101001303B844DB5AD7468292CFA316AAC28F</vt:lpwstr>
  </property>
  <property fmtid="{D5CDD505-2E9C-101B-9397-08002B2CF9AE}" pid="3" name="MediaServiceImageTags">
    <vt:lpwstr/>
  </property>
</Properties>
</file>